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9" d="100"/>
          <a:sy n="69" d="100"/>
        </p:scale>
        <p:origin x="756" y="6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565202-BAAF-4A0E-9DF7-C21BBFD3896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48AD4A-8E58-4827-BAFF-CE4F123F790E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9107" y="1984300"/>
            <a:ext cx="3616036" cy="3213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49381" y="2948998"/>
            <a:ext cx="8226239" cy="2387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Особенности подросткового возраста </a:t>
            </a:r>
            <a:br>
              <a:rPr lang="ru-RU" sz="48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48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с точки зрения психологии. </a:t>
            </a:r>
            <a:br>
              <a:rPr lang="ru-RU" sz="48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48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Подростковая </a:t>
            </a:r>
            <a:r>
              <a:rPr lang="ru-RU" sz="48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девиантность</a:t>
            </a:r>
            <a:endParaRPr lang="ru-RU" sz="4800" b="1">
              <a:ln w="19050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71397" y="5673594"/>
            <a:ext cx="10359839" cy="1050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ln w="3175">
                  <a:noFill/>
                </a:ln>
                <a:latin typeface="Arial"/>
                <a:cs typeface="Arial"/>
              </a:rPr>
              <a:t>Тактуева Юлия Германовна – педагог-психолог отдела профилактики рискованного поведения несовершеннолетних и организации СПТ 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9381" y="184872"/>
            <a:ext cx="865707" cy="951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524000" y="337235"/>
            <a:ext cx="9656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Arial"/>
                <a:cs typeface="Arial"/>
              </a:rPr>
              <a:t>Государственного Бюджетного учреждения Свердловской области</a:t>
            </a:r>
            <a:endParaRPr/>
          </a:p>
          <a:p>
            <a:pPr>
              <a:defRPr/>
            </a:pPr>
            <a:r>
              <a:rPr lang="ru-RU" b="1">
                <a:latin typeface="Arial"/>
                <a:cs typeface="Arial"/>
              </a:rPr>
              <a:t>«Центр психолого-педагогической, медицинской и социальной помощи «Ладо»</a:t>
            </a:r>
            <a:endParaRPr lang="ru-RU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2021566"/>
            <a:ext cx="11405467" cy="2089056"/>
          </a:xfrm>
        </p:spPr>
        <p:txBody>
          <a:bodyPr>
            <a:noAutofit/>
          </a:bodyPr>
          <a:lstStyle/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На данном возрастном этапе кроме формирования навыков, связанных с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логической мыслительной деятельностью, теоретическим мышлением, развитием логики</a:t>
            </a:r>
            <a:r>
              <a:rPr lang="ru-RU" sz="2400">
                <a:latin typeface="Arial"/>
                <a:cs typeface="Arial"/>
              </a:rPr>
              <a:t>, происходит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активное развитие именно творческих способностей ребенка </a:t>
            </a:r>
            <a:r>
              <a:rPr lang="ru-RU" sz="2400">
                <a:latin typeface="Arial"/>
                <a:cs typeface="Arial"/>
              </a:rPr>
              <a:t>в данном возрасте с выработкой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персональной манеры деятельности</a:t>
            </a:r>
            <a:r>
              <a:rPr lang="ru-RU" sz="2400">
                <a:latin typeface="Arial"/>
                <a:cs typeface="Arial"/>
              </a:rPr>
              <a:t>, которая способна найти отображение в стиле деятельности, связанной с мышлением.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13653" y="200545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15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052" y="1031033"/>
            <a:ext cx="1158240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>
                <a:latin typeface="Arial"/>
                <a:cs typeface="Arial"/>
              </a:rPr>
              <a:t>Данный возрастной период приводит к </a:t>
            </a: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зарождению настоящей раздвоенности</a:t>
            </a:r>
            <a:r>
              <a:rPr lang="ru-RU" sz="2800" b="1">
                <a:latin typeface="Arial"/>
                <a:cs typeface="Arial"/>
              </a:rPr>
              <a:t> в плане чувств и сознания. </a:t>
            </a:r>
            <a:endParaRPr lang="ru-RU" sz="2800" b="1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71051" y="4201340"/>
            <a:ext cx="8506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latin typeface="Arial"/>
                <a:cs typeface="Arial"/>
              </a:rPr>
              <a:t>Основными инновациями в этом периоде можно считать появление по-настоящему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осмысленной регуляции своих поступков, умения осознавать и просчитывать чувства, интересы других людей. </a:t>
            </a:r>
            <a:endParaRPr/>
          </a:p>
          <a:p>
            <a:pPr>
              <a:defRPr/>
            </a:pPr>
            <a:r>
              <a:rPr lang="ru-RU" sz="2400" b="1">
                <a:latin typeface="Arial"/>
                <a:cs typeface="Arial"/>
              </a:rPr>
              <a:t>Они вполне способны служить ориентацией в своем поведении.</a:t>
            </a:r>
            <a:endParaRPr lang="ru-RU" sz="2400" b="1">
              <a:latin typeface="Arial"/>
              <a:cs typeface="Arial"/>
            </a:endParaRPr>
          </a:p>
        </p:txBody>
      </p:sp>
      <p:pic>
        <p:nvPicPr>
          <p:cNvPr id="6146" name="Picture 2" descr="https://thumbs.dreamstime.com/b/%D1%88%D0%BA%D0%BE-%D1%8C%D0%BD%D0%B8%D0%BA%D0%B8-%D0%BD%D0%B0-%D0%BF%D1%80%D0%BE%D0%B3%D1%83-%D0%BA%D0%B5-6990030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346478" y="3758888"/>
            <a:ext cx="2530042" cy="29381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1887332"/>
            <a:ext cx="7121239" cy="2089056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Активная </a:t>
            </a:r>
            <a:r>
              <a:rPr lang="ru-RU">
                <a:latin typeface="Arial"/>
                <a:cs typeface="Arial"/>
              </a:rPr>
              <a:t>выработка мировоззрения на уровне именно сознания, с полным осознанием «концепцией самости», благодаря чему окружающие люди крайне мало интересуют;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Развитие интересов, связанных именно с будущей профессиональной деятельностью, манипулирование другими людьми, которое способно стать настоящей провокацией</a:t>
            </a:r>
            <a:r>
              <a:rPr lang="ru-RU">
                <a:latin typeface="Arial"/>
                <a:cs typeface="Arial"/>
              </a:rPr>
              <a:t>;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13653" y="200545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16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052" y="1031033"/>
            <a:ext cx="115824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>
                <a:latin typeface="Arial"/>
                <a:cs typeface="Arial"/>
              </a:rPr>
              <a:t>Нюансы, которые будут характеризовать эту стадию развития:</a:t>
            </a:r>
            <a:endParaRPr/>
          </a:p>
        </p:txBody>
      </p:sp>
      <p:pic>
        <p:nvPicPr>
          <p:cNvPr id="8194" name="Picture 2" descr="https://thumbs.dreamstime.com/b/%D1%8D%D1%81%D0%BA%D0%B8%D0%B7-%D0%B4%D1%80%D1%83%D0%B7%D0%B5%D0%B9-%D1%81%D1%82%D1%83%D0%B4%D0%B5%D0%BD%D1%82%D0%BE%D0%B2-%D0%B8%D0%B4%D1%8F-%D0%B2%D0%BD%D0%B8%D0%B7-%D0%BF%D0%BE-%D1%83%D0%BB%D0%B8%D1%86%D0%B5-%D1%87%D0%B5%D1%80%D1%82%D0%B5%D0%B6-%D1%80%D1%83%D0%BA%D0%B8-%D0%BF%D1%80%D0%B5%D0%B4%D0%BD%D0%B0%D0%B7%D0%BD%D0%B0%D1%87%D0%B5%D0%BD%D0%BD%D1%8B%D1%85-15275345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35158" y="3035831"/>
            <a:ext cx="3658078" cy="33105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1633766"/>
            <a:ext cx="7800112" cy="2089056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Появление потребности, которая касается тесной связи людей, благодаря чему происходит объединение интересов, вследствие чего в этом возрасте можно упомянуть про наличие массового характера разных акций протестов;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Резкое снижение авторитетного мнения именно матери отца, которая связана не с их личностными особенностями, а скорее с процессами, которые происходят в организме и физиологии детей в этом возрасте;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13653" y="200545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16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052" y="1031033"/>
            <a:ext cx="115824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>
                <a:latin typeface="Arial"/>
                <a:cs typeface="Arial"/>
              </a:rPr>
              <a:t>Нюансы, которые будут характеризовать эту стадию развития:</a:t>
            </a:r>
            <a:endParaRPr/>
          </a:p>
        </p:txBody>
      </p:sp>
      <p:pic>
        <p:nvPicPr>
          <p:cNvPr id="8194" name="Picture 2" descr="https://thumbs.dreamstime.com/b/%D1%8D%D1%81%D0%BA%D0%B8%D0%B7-%D0%B4%D1%80%D1%83%D0%B7%D0%B5%D0%B9-%D1%81%D1%82%D1%83%D0%B4%D0%B5%D0%BD%D1%82%D0%BE%D0%B2-%D0%B8%D0%B4%D1%8F-%D0%B2%D0%BD%D0%B8%D0%B7-%D0%BF%D0%BE-%D1%83%D0%BB%D0%B8%D1%86%D0%B5-%D1%87%D0%B5%D1%80%D1%82%D0%B5%D0%B6-%D1%80%D1%83%D0%BA%D0%B8-%D0%BF%D1%80%D0%B5%D0%B4%D0%BD%D0%B0%D0%B7%D0%BD%D0%B0%D1%87%D0%B5%D0%BD%D0%BD%D1%8B%D1%85-15275345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35158" y="3035831"/>
            <a:ext cx="3658078" cy="33105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2187948"/>
            <a:ext cx="7121239" cy="2089056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Развитие привлекательности внешнего вида, персональной позиции, которая приводит к соответствующему отношению к этим проблемам;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Появление эмоциональной устойчивости, последовательность действий без какой-либо импульсивности;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13653" y="200545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16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052" y="1176692"/>
            <a:ext cx="115824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>
                <a:latin typeface="Arial"/>
                <a:cs typeface="Arial"/>
              </a:rPr>
              <a:t>Нюансы, которые будут характеризовать эту стадию развития:</a:t>
            </a:r>
            <a:endParaRPr/>
          </a:p>
        </p:txBody>
      </p:sp>
      <p:pic>
        <p:nvPicPr>
          <p:cNvPr id="8194" name="Picture 2" descr="https://thumbs.dreamstime.com/b/%D1%8D%D1%81%D0%BA%D0%B8%D0%B7-%D0%B4%D1%80%D1%83%D0%B7%D0%B5%D0%B9-%D1%81%D1%82%D1%83%D0%B4%D0%B5%D0%BD%D1%82%D0%BE%D0%B2-%D0%B8%D0%B4%D1%8F-%D0%B2%D0%BD%D0%B8%D0%B7-%D0%BF%D0%BE-%D1%83%D0%BB%D0%B8%D1%86%D0%B5-%D1%87%D0%B5%D1%80%D1%82%D0%B5%D0%B6-%D1%80%D1%83%D0%BA%D0%B8-%D0%BF%D1%80%D0%B5%D0%B4%D0%BD%D0%B0%D0%B7%D0%BD%D0%B0%D1%87%D0%B5%D0%BD%D0%BD%D1%8B%D1%85-15275345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35158" y="3035831"/>
            <a:ext cx="3658078" cy="33105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1991302"/>
            <a:ext cx="8326584" cy="2089056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Данный этап представляет собой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развитие ценностно-смыслового контроля</a:t>
            </a:r>
            <a:r>
              <a:rPr lang="ru-RU">
                <a:latin typeface="Arial"/>
                <a:cs typeface="Arial"/>
              </a:rPr>
              <a:t>, который касается именно поведения. </a:t>
            </a:r>
            <a:endParaRPr lang="ru-RU">
              <a:latin typeface="Arial"/>
              <a:cs typeface="Arial"/>
            </a:endParaRPr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Человеку </a:t>
            </a:r>
            <a:r>
              <a:rPr lang="ru-RU">
                <a:latin typeface="Arial"/>
                <a:cs typeface="Arial"/>
              </a:rPr>
              <a:t>в этом возрасте следует обучиться трактовке,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регуляции своих поступков, необходимости пояснить собственное поведение</a:t>
            </a:r>
            <a:r>
              <a:rPr lang="ru-RU">
                <a:latin typeface="Arial"/>
                <a:cs typeface="Arial"/>
              </a:rPr>
              <a:t>. Можно отметить, что дети в этом возрасте слишком часто обдумывают, заняты 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поиском смысла жизни</a:t>
            </a:r>
            <a:r>
              <a:rPr lang="ru-RU">
                <a:latin typeface="Arial"/>
                <a:cs typeface="Arial"/>
              </a:rPr>
              <a:t>, вследствие чего колеблются относительно проявления любой инициативы.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13653" y="200545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17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052" y="1209801"/>
            <a:ext cx="115824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>
                <a:latin typeface="Arial"/>
                <a:cs typeface="Arial"/>
              </a:rPr>
              <a:t>Нюансы, которые будут характеризовать эту стадию развития:</a:t>
            </a:r>
            <a:endParaRPr/>
          </a:p>
        </p:txBody>
      </p:sp>
      <p:pic>
        <p:nvPicPr>
          <p:cNvPr id="9218" name="Picture 2" descr="https://thumbs.dreamstime.com/b/%D1%8D%D1%81%D0%BA%D0%B8%D0%B7-%D0%BC%D0%BE%D0%BB%D0%BE%D0%B4%D1%8B%D1%85-%D0%B3%D0%BE%D1%80%D0%BE%D0%B6%D0%B0%D0%BD-%D0%B8%D0%B4%D1%8F-%D0%B2%D0%BD%D0%B8%D0%B7-%D0%BF%D0%BE-%D1%83%D0%BB%D0%B8%D1%86%D0%B5-%D1%87%D0%B5%D1%80%D1%82%D0%B5%D0%B6-%D0%B2%D0%B5%D0%BA%D1%82%D0%BE%D1%80%D0%B0-%D0%B3%D1%80%D1%83%D0%BF%D0%BF%D1%8B-%D0%B2-15544803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897794" y="2757054"/>
            <a:ext cx="2936605" cy="38866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7198" y="1395556"/>
            <a:ext cx="8326584" cy="2089056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Наличие гневливости у людей, желанию прибегнуть к откровенным провокациям и манипуляциям, которые касаются именно ближнего окружения. Можно отметить, что они были неосознанными;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Полное отсутствие эмоциональной устойчивости;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Наклонности к суициду, которые вызваны слишком низкой самооценкой, равнодушием со стороны матери и отца, чувством одиночества, депрессивными расстройствами</a:t>
            </a:r>
            <a:r>
              <a:rPr lang="ru-RU">
                <a:latin typeface="Arial"/>
                <a:cs typeface="Arial"/>
              </a:rPr>
              <a:t>;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21617" y="267369"/>
            <a:ext cx="9585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Проблемы в подростковом возрасте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218" name="Picture 2" descr="https://thumbs.dreamstime.com/b/%D1%8D%D1%81%D0%BA%D0%B8%D0%B7-%D0%BC%D0%BE%D0%BB%D0%BE%D0%B4%D1%8B%D1%85-%D0%B3%D0%BE%D1%80%D0%BE%D0%B6%D0%B0%D0%BD-%D0%B8%D0%B4%D1%8F-%D0%B2%D0%BD%D0%B8%D0%B7-%D0%BF%D0%BE-%D1%83%D0%BB%D0%B8%D1%86%D0%B5-%D1%87%D0%B5%D1%80%D1%82%D0%B5%D0%B6-%D0%B2%D0%B5%D0%BA%D1%82%D0%BE%D1%80%D0%B0-%D0%B3%D1%80%D1%83%D0%BF%D0%BF%D1%8B-%D0%B2-15544803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897794" y="2757054"/>
            <a:ext cx="2936605" cy="38866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umbs.dreamstime.com/b/%D1%8D%D1%81%D0%BA%D0%B8%D0%B7-%D0%BC%D0%BE%D0%BB%D0%BE%D0%B4%D1%8B%D1%85-%D0%B3%D0%BE%D1%80%D0%BE%D0%B6%D0%B0%D0%BD-%D0%B8%D0%B4%D1%8F-%D0%B2%D0%BD%D0%B8%D0%B7-%D0%BF%D0%BE-%D1%83%D0%BB%D0%B8%D1%86%D0%B5-%D1%87%D0%B5%D1%80%D1%82%D0%B5%D0%B6-%D0%B2%D0%B5%D0%BA%D1%82%D0%BE%D1%80%D0%B0-%D0%B3%D1%80%D1%83%D0%BF%D0%BF%D1%8B-%D0%B2-15544803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050194" y="2770908"/>
            <a:ext cx="2936605" cy="388668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29487" y="1118465"/>
            <a:ext cx="9421093" cy="2089056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Гомосексуальные тенденции, которые заключаются в наличии интимного влечения к представителям своего пола с соответствующими фантазиями в данном направлении;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Депрессивные тенденции, которые касаются подавленного настроения, пессимизма, осознания собственной никчемности, заторможенности в движениях, однообразием, которое касается представлением, сниженных побуждения, самых разных отклонений в соматической сфере;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Самоопределение, которое считается социального самоопределения, жизненного, профессионального, нравственного и семейного аспекта.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21617" y="267369"/>
            <a:ext cx="9585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Проблемы в подростковом возрасте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41777" y="1204357"/>
            <a:ext cx="11125204" cy="2089056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Девиантное</a:t>
            </a:r>
            <a:r>
              <a:rPr lang="ru-RU">
                <a:latin typeface="Arial"/>
                <a:cs typeface="Arial"/>
              </a:rPr>
              <a:t> поведение - поступок, действия человека, не соответствующие официально установленным или фактически сложившимся в данном обществе нормам, «будь то нормы психического здоровья, права, культуры или морали.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292126" y="238795"/>
            <a:ext cx="10474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Девиантность</a:t>
            </a: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 в подростковом возрасте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5925" t="17140" r="42227" b="24147"/>
          <a:stretch/>
        </p:blipFill>
        <p:spPr bwMode="auto">
          <a:xfrm>
            <a:off x="8132618" y="3551091"/>
            <a:ext cx="3948546" cy="31146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835740" y="3293414"/>
            <a:ext cx="93889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>
                <a:latin typeface="Arial"/>
                <a:cs typeface="Arial"/>
              </a:rPr>
              <a:t>Причины </a:t>
            </a:r>
            <a:r>
              <a:rPr lang="ru-RU" sz="2800">
                <a:latin typeface="Arial"/>
                <a:cs typeface="Arial"/>
              </a:rPr>
              <a:t>девиантного</a:t>
            </a:r>
            <a:r>
              <a:rPr lang="ru-RU" sz="2800">
                <a:latin typeface="Arial"/>
                <a:cs typeface="Arial"/>
              </a:rPr>
              <a:t> поведения в подростковом возрасте: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ru-RU" sz="2800">
                <a:latin typeface="Arial"/>
                <a:cs typeface="Arial"/>
              </a:rPr>
              <a:t>Физиологические,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ru-RU" sz="2800">
                <a:latin typeface="Arial"/>
                <a:cs typeface="Arial"/>
              </a:rPr>
              <a:t>Психологические,</a:t>
            </a:r>
            <a:endParaRPr/>
          </a:p>
          <a:p>
            <a:pPr marL="457200" indent="-457200">
              <a:buFont typeface="Wingdings"/>
              <a:buChar char="§"/>
              <a:defRPr/>
            </a:pPr>
            <a:r>
              <a:rPr lang="ru-RU" sz="2800">
                <a:latin typeface="Arial"/>
                <a:cs typeface="Arial"/>
              </a:rPr>
              <a:t>Социальные.</a:t>
            </a:r>
            <a:endParaRPr lang="ru-RU"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41777" y="1462034"/>
            <a:ext cx="11125204" cy="2089056"/>
          </a:xfrm>
        </p:spPr>
        <p:txBody>
          <a:bodyPr>
            <a:noAutofit/>
          </a:bodyPr>
          <a:lstStyle/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Гиперкинетическое</a:t>
            </a:r>
            <a:r>
              <a:rPr lang="ru-RU">
                <a:latin typeface="Arial"/>
                <a:cs typeface="Arial"/>
              </a:rPr>
              <a:t> расстройство поведения;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Расстройство поведения, ограничивающееся </a:t>
            </a:r>
            <a:r>
              <a:rPr lang="ru-RU">
                <a:latin typeface="Arial"/>
                <a:cs typeface="Arial"/>
              </a:rPr>
              <a:t>семьей;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Несоциализированное</a:t>
            </a:r>
            <a:r>
              <a:rPr lang="ru-RU">
                <a:latin typeface="Arial"/>
                <a:cs typeface="Arial"/>
              </a:rPr>
              <a:t> расстройство поведения;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Социализированное расстройство поведения;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Делинквентное</a:t>
            </a:r>
            <a:r>
              <a:rPr lang="ru-RU">
                <a:latin typeface="Arial"/>
                <a:cs typeface="Arial"/>
              </a:rPr>
              <a:t> поведение;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Аддиктивное</a:t>
            </a:r>
            <a:r>
              <a:rPr lang="ru-RU">
                <a:latin typeface="Arial"/>
                <a:cs typeface="Arial"/>
              </a:rPr>
              <a:t> поведение;</a:t>
            </a:r>
            <a:endParaRPr/>
          </a:p>
          <a:p>
            <a:pPr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Саморазрушающее</a:t>
            </a:r>
            <a:r>
              <a:rPr lang="ru-RU">
                <a:latin typeface="Arial"/>
                <a:cs typeface="Arial"/>
              </a:rPr>
              <a:t> поведение;</a:t>
            </a:r>
            <a:endParaRPr/>
          </a:p>
          <a:p>
            <a:pPr marL="0" indent="0">
              <a:buNone/>
              <a:defRPr/>
            </a:pPr>
            <a:endParaRPr lang="ru-RU">
              <a:latin typeface="Arial"/>
              <a:cs typeface="Arial"/>
            </a:endParaRPr>
          </a:p>
          <a:p>
            <a:pPr>
              <a:buFont typeface="Wingdings"/>
              <a:buChar char="§"/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292126" y="238795"/>
            <a:ext cx="10474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Девиантность</a:t>
            </a: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 в подростковом возрасте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5925" t="17140" r="42227" b="24147"/>
          <a:stretch/>
        </p:blipFill>
        <p:spPr bwMode="auto">
          <a:xfrm>
            <a:off x="8132618" y="3551091"/>
            <a:ext cx="3948546" cy="3114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333269" y="928254"/>
            <a:ext cx="7387676" cy="519545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b="1">
                <a:latin typeface="Arial"/>
                <a:cs typeface="Arial"/>
              </a:rPr>
              <a:t>ГБУ СО «ЦППМСП «</a:t>
            </a:r>
            <a:r>
              <a:rPr lang="ru-RU" b="1">
                <a:latin typeface="Arial"/>
                <a:cs typeface="Arial"/>
              </a:rPr>
              <a:t>Ладо» Вы </a:t>
            </a:r>
            <a:r>
              <a:rPr lang="ru-RU" b="1">
                <a:latin typeface="Arial"/>
                <a:cs typeface="Arial"/>
              </a:rPr>
              <a:t>можете </a:t>
            </a:r>
            <a:r>
              <a:rPr lang="ru-RU" b="1">
                <a:latin typeface="Arial"/>
                <a:cs typeface="Arial"/>
              </a:rPr>
              <a:t>обратиться по </a:t>
            </a:r>
            <a:r>
              <a:rPr lang="ru-RU" b="1">
                <a:latin typeface="Arial"/>
                <a:cs typeface="Arial"/>
              </a:rPr>
              <a:t>адресу </a:t>
            </a:r>
            <a:r>
              <a:rPr lang="ru-RU" b="1">
                <a:latin typeface="Arial"/>
                <a:cs typeface="Arial"/>
              </a:rPr>
              <a:t>-</a:t>
            </a:r>
            <a:endParaRPr/>
          </a:p>
          <a:p>
            <a:pPr marL="0" indent="0" algn="just">
              <a:buNone/>
              <a:defRPr/>
            </a:pPr>
            <a:r>
              <a:rPr lang="ru-RU" b="1">
                <a:latin typeface="Arial"/>
                <a:cs typeface="Arial"/>
              </a:rPr>
              <a:t> </a:t>
            </a:r>
            <a:r>
              <a:rPr lang="ru-RU" b="1">
                <a:latin typeface="Arial"/>
                <a:cs typeface="Arial"/>
              </a:rPr>
              <a:t>г. Екатеринбург </a:t>
            </a:r>
            <a:r>
              <a:rPr lang="ru-RU" b="1">
                <a:latin typeface="Arial"/>
                <a:cs typeface="Arial"/>
              </a:rPr>
              <a:t>ул</a:t>
            </a:r>
            <a:r>
              <a:rPr lang="ru-RU" b="1">
                <a:latin typeface="Arial"/>
                <a:cs typeface="Arial"/>
              </a:rPr>
              <a:t>. Машиностроителей, 8</a:t>
            </a:r>
            <a:endParaRPr/>
          </a:p>
          <a:p>
            <a:pPr marL="0" indent="0" algn="just">
              <a:buNone/>
              <a:defRPr/>
            </a:pPr>
            <a:r>
              <a:rPr lang="ru-RU" b="1">
                <a:latin typeface="Arial"/>
                <a:cs typeface="Arial"/>
              </a:rPr>
              <a:t>Контакты:</a:t>
            </a:r>
            <a:endParaRPr lang="ru-RU" b="1">
              <a:latin typeface="Arial"/>
              <a:cs typeface="Arial"/>
            </a:endParaRPr>
          </a:p>
          <a:p>
            <a:pPr algn="just">
              <a:buFont typeface="Wingdings"/>
              <a:buChar char="§"/>
              <a:defRPr/>
            </a:pPr>
            <a:r>
              <a:rPr lang="ru-RU" b="1">
                <a:latin typeface="Arial"/>
                <a:cs typeface="Arial"/>
              </a:rPr>
              <a:t>8 (343) 338-77-48</a:t>
            </a:r>
            <a:endParaRPr/>
          </a:p>
          <a:p>
            <a:pPr algn="just">
              <a:buFont typeface="Wingdings"/>
              <a:buChar char="§"/>
              <a:defRPr/>
            </a:pPr>
            <a:r>
              <a:rPr lang="ru-RU" b="1">
                <a:latin typeface="Arial"/>
                <a:cs typeface="Arial"/>
              </a:rPr>
              <a:t>8 (922) 100-58-82</a:t>
            </a:r>
            <a:endParaRPr/>
          </a:p>
          <a:p>
            <a:pPr algn="just">
              <a:buFont typeface="Wingdings"/>
              <a:buChar char="§"/>
              <a:defRPr/>
            </a:pPr>
            <a:r>
              <a:rPr lang="ru-RU" b="1">
                <a:latin typeface="Arial"/>
                <a:cs typeface="Arial"/>
              </a:rPr>
              <a:t>8 (904) 169-65-90</a:t>
            </a:r>
            <a:endParaRPr/>
          </a:p>
          <a:p>
            <a:pPr marL="0" indent="0" algn="just">
              <a:buNone/>
              <a:defRPr/>
            </a:pPr>
            <a:r>
              <a:rPr lang="ru-RU" b="1">
                <a:latin typeface="Arial"/>
                <a:cs typeface="Arial"/>
              </a:rPr>
              <a:t>Электронный адрес:  </a:t>
            </a:r>
            <a:endParaRPr/>
          </a:p>
          <a:p>
            <a:pPr algn="just">
              <a:buFont typeface="Wingdings"/>
              <a:buChar char="§"/>
              <a:defRPr/>
            </a:pPr>
            <a:r>
              <a:rPr lang="ru-RU" b="1">
                <a:latin typeface="Arial"/>
                <a:cs typeface="Arial"/>
              </a:rPr>
              <a:t>ladoekb@mail.ru     </a:t>
            </a:r>
            <a:endParaRPr/>
          </a:p>
          <a:p>
            <a:pPr marL="0" indent="0" algn="just">
              <a:buNone/>
              <a:defRPr/>
            </a:pPr>
            <a:r>
              <a:rPr lang="ru-RU" b="1">
                <a:latin typeface="Arial"/>
                <a:cs typeface="Arial"/>
              </a:rPr>
              <a:t>Информация на сайте:   </a:t>
            </a:r>
            <a:endParaRPr/>
          </a:p>
          <a:p>
            <a:pPr algn="just">
              <a:buFont typeface="Wingdings"/>
              <a:buChar char="§"/>
              <a:defRPr/>
            </a:pPr>
            <a:r>
              <a:rPr lang="ru-RU" b="1">
                <a:latin typeface="Arial"/>
                <a:cs typeface="Arial"/>
              </a:rPr>
              <a:t>http://centerlado.ru/</a:t>
            </a:r>
            <a:endParaRPr/>
          </a:p>
          <a:p>
            <a:pPr algn="just">
              <a:buFont typeface="Wingdings"/>
              <a:buChar char="§"/>
              <a:defRPr/>
            </a:pPr>
            <a:r>
              <a:rPr lang="ru-RU" b="1">
                <a:latin typeface="Arial"/>
                <a:cs typeface="Arial"/>
              </a:rPr>
              <a:t>https://nashi-deti66.ru/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6150" y="1983559"/>
            <a:ext cx="2792210" cy="3084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07928" y="3206543"/>
            <a:ext cx="4013880" cy="31366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58092" y="2341418"/>
            <a:ext cx="7349836" cy="4001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000"/>
              <a:t>Дети начинают </a:t>
            </a:r>
            <a:r>
              <a:rPr lang="ru-RU" sz="3000">
                <a:solidFill>
                  <a:schemeClr val="accent1">
                    <a:lumMod val="75000"/>
                  </a:schemeClr>
                </a:solidFill>
              </a:rPr>
              <a:t>активно интересоваться собственным внутренним миром</a:t>
            </a:r>
            <a:r>
              <a:rPr lang="ru-RU" sz="3000"/>
              <a:t>, способны постичь что-то совершенно новое о собственной личности. </a:t>
            </a:r>
            <a:endParaRPr/>
          </a:p>
          <a:p>
            <a:pPr marL="0" indent="0">
              <a:buNone/>
              <a:defRPr/>
            </a:pPr>
            <a:r>
              <a:rPr lang="ru-RU" sz="3000"/>
              <a:t> </a:t>
            </a:r>
            <a:r>
              <a:rPr lang="ru-RU" sz="3000"/>
              <a:t> На данном этапе происходит </a:t>
            </a:r>
            <a:r>
              <a:rPr lang="ru-RU" sz="3000">
                <a:solidFill>
                  <a:schemeClr val="accent1">
                    <a:lumMod val="75000"/>
                  </a:schemeClr>
                </a:solidFill>
              </a:rPr>
              <a:t>формирование критического мышления на фоне бунтарских выходов, полного или частичного отрицания поведенческих паттернов</a:t>
            </a:r>
            <a:r>
              <a:rPr lang="ru-RU" sz="3000"/>
              <a:t>, которые были привычны ранее.</a:t>
            </a:r>
            <a:endParaRPr lang="ru-RU" sz="300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58092" y="751952"/>
            <a:ext cx="10965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b="1">
                <a:solidFill>
                  <a:prstClr val="black"/>
                </a:solidFill>
              </a:rPr>
              <a:t> </a:t>
            </a:r>
            <a:r>
              <a:rPr lang="ru-RU" sz="3000" b="1">
                <a:solidFill>
                  <a:prstClr val="black"/>
                </a:solidFill>
              </a:rPr>
              <a:t> </a:t>
            </a:r>
            <a:r>
              <a:rPr lang="ru-RU" sz="3000" b="1">
                <a:solidFill>
                  <a:schemeClr val="accent1">
                    <a:lumMod val="75000"/>
                  </a:schemeClr>
                </a:solidFill>
              </a:rPr>
              <a:t>Подростковая </a:t>
            </a:r>
            <a:r>
              <a:rPr lang="ru-RU" sz="3000" b="1">
                <a:solidFill>
                  <a:schemeClr val="accent1">
                    <a:lumMod val="75000"/>
                  </a:schemeClr>
                </a:solidFill>
              </a:rPr>
              <a:t>психология </a:t>
            </a:r>
            <a:r>
              <a:rPr lang="ru-RU" sz="3000">
                <a:solidFill>
                  <a:prstClr val="black"/>
                </a:solidFill>
              </a:rPr>
              <a:t>– это достаточно противоречивый феномен, который отличается появлением ноток бунтарства, непостоянством.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007928" y="3206543"/>
            <a:ext cx="4013880" cy="31366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3292" y="2667299"/>
            <a:ext cx="8153399" cy="39274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>
                <a:latin typeface="Arial"/>
                <a:cs typeface="Arial"/>
              </a:rPr>
              <a:t>Ведущей </a:t>
            </a:r>
            <a:r>
              <a:rPr lang="ru-RU" sz="2400">
                <a:latin typeface="Arial"/>
                <a:cs typeface="Arial"/>
              </a:rPr>
              <a:t>деятельностью при этом становится именно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общение со сверстниками</a:t>
            </a:r>
            <a:r>
              <a:rPr lang="ru-RU" sz="2400">
                <a:latin typeface="Arial"/>
                <a:cs typeface="Arial"/>
              </a:rPr>
              <a:t>.</a:t>
            </a:r>
            <a:endParaRPr/>
          </a:p>
          <a:p>
            <a:pPr>
              <a:defRPr/>
            </a:pPr>
            <a:r>
              <a:rPr lang="ru-RU" sz="2400">
                <a:latin typeface="Arial"/>
                <a:cs typeface="Arial"/>
              </a:rPr>
              <a:t>Ребенок </a:t>
            </a:r>
            <a:r>
              <a:rPr lang="ru-RU" sz="2400">
                <a:latin typeface="Arial"/>
                <a:cs typeface="Arial"/>
              </a:rPr>
              <a:t>хочет всеми возможностями занять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значимую роль</a:t>
            </a:r>
            <a:r>
              <a:rPr lang="ru-RU" sz="2400">
                <a:latin typeface="Arial"/>
                <a:cs typeface="Arial"/>
              </a:rPr>
              <a:t> в семье, школьной среде. </a:t>
            </a:r>
            <a:endParaRPr lang="ru-RU" sz="2400">
              <a:latin typeface="Arial"/>
              <a:cs typeface="Arial"/>
            </a:endParaRPr>
          </a:p>
          <a:p>
            <a:pPr>
              <a:defRPr/>
            </a:pPr>
            <a:r>
              <a:rPr lang="ru-RU" sz="2400">
                <a:latin typeface="Arial"/>
                <a:cs typeface="Arial"/>
              </a:rPr>
              <a:t>Подросткам приходится осознавать, насколько серьезным становится содержание процесса обучения, вследствие чего приходится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осознавать наличие выработки способности к самостоятельному мышлению, критическому восприятию, обобщению, последующему анализу, сопоставлению и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резюмированию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всех фактов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986971" y="210188"/>
            <a:ext cx="4304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latin typeface="Arial"/>
                <a:cs typeface="Arial"/>
              </a:rPr>
              <a:t>Общая информация</a:t>
            </a:r>
            <a:endParaRPr lang="ru-RU" sz="3200" b="1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53292" y="853968"/>
            <a:ext cx="11668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ru-RU" sz="2400">
                <a:solidFill>
                  <a:prstClr val="black"/>
                </a:solidFill>
                <a:latin typeface="Arial"/>
                <a:cs typeface="Arial"/>
              </a:rPr>
              <a:t>Происходит плавный переход от детства к настоящей зрелости. Данная трансформация способна затронуть абсолютно все стороны бытия подростка, включая его </a:t>
            </a:r>
            <a:r>
              <a:rPr lang="ru-RU" sz="2400">
                <a:solidFill>
                  <a:srgbClr val="5B9BD5">
                    <a:lumMod val="75000"/>
                  </a:srgbClr>
                </a:solidFill>
                <a:latin typeface="Arial"/>
                <a:cs typeface="Arial"/>
              </a:rPr>
              <a:t>физиолого-анатомическую трансформацию, </a:t>
            </a:r>
            <a:r>
              <a:rPr lang="ru-RU" sz="2400">
                <a:solidFill>
                  <a:srgbClr val="5B9BD5">
                    <a:lumMod val="75000"/>
                  </a:srgbClr>
                </a:solidFill>
                <a:latin typeface="Arial"/>
                <a:cs typeface="Arial"/>
              </a:rPr>
              <a:t>морально–нравственное </a:t>
            </a:r>
            <a:r>
              <a:rPr lang="ru-RU" sz="2400">
                <a:solidFill>
                  <a:srgbClr val="5B9BD5">
                    <a:lumMod val="75000"/>
                  </a:srgbClr>
                </a:solidFill>
                <a:latin typeface="Arial"/>
                <a:cs typeface="Arial"/>
              </a:rPr>
              <a:t>созревание, интеллектуальные особенности, изменения в трудовой, учебной и игровой деятельности.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2930534"/>
            <a:ext cx="7488380" cy="3927466"/>
          </a:xfrm>
        </p:spPr>
        <p:txBody>
          <a:bodyPr>
            <a:noAutofit/>
          </a:bodyPr>
          <a:lstStyle/>
          <a:p>
            <a:pPr lvl="0"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Крайняя </a:t>
            </a:r>
            <a:r>
              <a:rPr lang="ru-RU">
                <a:latin typeface="Arial"/>
                <a:cs typeface="Arial"/>
              </a:rPr>
              <a:t>неустойчивость в плане эмоций,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Наличие вспыльчивости, раздражительности; 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Крайняя неуверенность в себе, которую хочется преодолеть любимыми усилиями;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Наличие совершенно новых увлечений</a:t>
            </a:r>
            <a:r>
              <a:rPr lang="ru-RU">
                <a:latin typeface="Arial"/>
                <a:cs typeface="Arial"/>
              </a:rPr>
              <a:t>.</a:t>
            </a:r>
            <a:endParaRPr lang="ru-RU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41362" y="468619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13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8" name="Picture 4" descr="https://thumbs.dreamstime.com/b/%D1%81%D1%82%D1%83%D0%B4%D0%B5%D0%BD%D1%82%D1%8B-%D0%B4%D1%80%D1%83%D0%B7%D0%B5%D0%B9-%D0%B8%D0%B4%D1%83%D1%82-%D0%BA-%D0%BA%D0%BB%D0%B0%D1%81%D1%81%D0%B0%D0%BC-10580868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506691" y="3283527"/>
            <a:ext cx="3311238" cy="33112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71052" y="1434939"/>
            <a:ext cx="1123603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b="1">
                <a:solidFill>
                  <a:prstClr val="black"/>
                </a:solidFill>
                <a:latin typeface="Arial"/>
                <a:cs typeface="Arial"/>
              </a:rPr>
              <a:t>Особенности 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эмоциональной</a:t>
            </a:r>
            <a:r>
              <a:rPr lang="ru-RU" sz="3200" b="1">
                <a:solidFill>
                  <a:prstClr val="black"/>
                </a:solidFill>
                <a:latin typeface="Arial"/>
                <a:cs typeface="Arial"/>
              </a:rPr>
              <a:t> составляющей подростков:</a:t>
            </a:r>
            <a:endParaRPr lang="ru-RU" sz="3200" b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2228903"/>
            <a:ext cx="7488380" cy="3927466"/>
          </a:xfrm>
        </p:spPr>
        <p:txBody>
          <a:bodyPr>
            <a:noAutofit/>
          </a:bodyPr>
          <a:lstStyle/>
          <a:p>
            <a:pPr lvl="0"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Желание как можно скорее избавиться от опеки  родителей, значимых взрослых;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Осознание ценности дружбы; 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Возникновение негативизма, повышенных требований в отношении учителей, взрослых, высказывание им претензий;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>
                <a:latin typeface="Arial"/>
                <a:cs typeface="Arial"/>
              </a:rPr>
              <a:t>Акцент на любви к кумирам, вследствие чего все разговоры только про представителей мира шоу-бизнеса.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41362" y="468619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13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8" name="Picture 4" descr="https://thumbs.dreamstime.com/b/%D1%81%D1%82%D1%83%D0%B4%D0%B5%D0%BD%D1%82%D1%8B-%D0%B4%D1%80%D1%83%D0%B7%D0%B5%D0%B9-%D0%B8%D0%B4%D1%83%D1%82-%D0%BA-%D0%BA%D0%BB%D0%B0%D1%81%D1%81%D0%B0%D0%BC-10580868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506691" y="3283527"/>
            <a:ext cx="3311238" cy="33112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71052" y="1434939"/>
            <a:ext cx="112360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b="1">
                <a:solidFill>
                  <a:prstClr val="black"/>
                </a:solidFill>
                <a:latin typeface="Arial"/>
                <a:cs typeface="Arial"/>
              </a:rPr>
              <a:t>Специфика 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социальной</a:t>
            </a:r>
            <a:r>
              <a:rPr lang="ru-RU" sz="3200" b="1">
                <a:solidFill>
                  <a:prstClr val="black"/>
                </a:solidFill>
                <a:latin typeface="Arial"/>
                <a:cs typeface="Arial"/>
              </a:rPr>
              <a:t> направленности: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2228903"/>
            <a:ext cx="7488380" cy="3927466"/>
          </a:xfrm>
        </p:spPr>
        <p:txBody>
          <a:bodyPr>
            <a:noAutofit/>
          </a:bodyPr>
          <a:lstStyle/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Идеалистическое воззрение;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Желание всеми способами получить подтверждение любого мнения, которое озвучили, как мать с отцом, так и другие взрослые. Если доказательства не были предоставлены, они будут отвержены без каких-либо сожалений;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Отрицание взглядов, которые существуют в обществе. Желание придерживаться более радикального мировоззрения;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41362" y="468619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13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8" name="Picture 4" descr="https://thumbs.dreamstime.com/b/%D1%81%D1%82%D1%83%D0%B4%D0%B5%D0%BD%D1%82%D1%8B-%D0%B4%D1%80%D1%83%D0%B7%D0%B5%D0%B9-%D0%B8%D0%B4%D1%83%D1%82-%D0%BA-%D0%BA%D0%BB%D0%B0%D1%81%D1%81%D0%B0%D0%BC-10580868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506691" y="3283527"/>
            <a:ext cx="3311238" cy="33112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71052" y="1434939"/>
            <a:ext cx="112360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b="1">
                <a:solidFill>
                  <a:prstClr val="black"/>
                </a:solidFill>
                <a:latin typeface="Arial"/>
                <a:cs typeface="Arial"/>
              </a:rPr>
              <a:t>Особенности 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когнитивного</a:t>
            </a:r>
            <a:r>
              <a:rPr lang="ru-RU" sz="3200" b="1">
                <a:solidFill>
                  <a:prstClr val="black"/>
                </a:solidFill>
                <a:latin typeface="Arial"/>
                <a:cs typeface="Arial"/>
              </a:rPr>
              <a:t> развития: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2228903"/>
            <a:ext cx="7488380" cy="3927466"/>
          </a:xfrm>
        </p:spPr>
        <p:txBody>
          <a:bodyPr>
            <a:noAutofit/>
          </a:bodyPr>
          <a:lstStyle/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Интенсивное проявление желания мыслить с помощью логики;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Формирование логики происходит с последующим развитием абстрактного мышления, вследствие чего можно легко обнаружить различные противоречия, которые наблюдаются в рассуждениях лиц подросткового возраста;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Желание принимать самостоятельные решения, в основе которых будет лежать именно индивидуальная система ценностей.</a:t>
            </a:r>
            <a:endParaRPr lang="ru-RU" sz="240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41362" y="468619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13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8" name="Picture 4" descr="https://thumbs.dreamstime.com/b/%D1%81%D1%82%D1%83%D0%B4%D0%B5%D0%BD%D1%82%D1%8B-%D0%B4%D1%80%D1%83%D0%B7%D0%B5%D0%B9-%D0%B8%D0%B4%D1%83%D1%82-%D0%BA-%D0%BA%D0%BB%D0%B0%D1%81%D1%81%D0%B0%D0%BC-10580868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506691" y="3283527"/>
            <a:ext cx="3311238" cy="33112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71052" y="1434939"/>
            <a:ext cx="112360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200" b="1">
                <a:solidFill>
                  <a:prstClr val="black"/>
                </a:solidFill>
                <a:latin typeface="Arial"/>
                <a:cs typeface="Arial"/>
              </a:rPr>
              <a:t>Особенности 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когнитивного</a:t>
            </a:r>
            <a:r>
              <a:rPr lang="ru-RU" sz="3200" b="1">
                <a:solidFill>
                  <a:prstClr val="black"/>
                </a:solidFill>
                <a:latin typeface="Arial"/>
                <a:cs typeface="Arial"/>
              </a:rPr>
              <a:t> развития: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3140120"/>
            <a:ext cx="7370620" cy="3385460"/>
          </a:xfrm>
        </p:spPr>
        <p:txBody>
          <a:bodyPr>
            <a:noAutofit/>
          </a:bodyPr>
          <a:lstStyle/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Полное нежелание учиться, несмотря на наличие способностей;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Нежелание слушать какие-либо советы, рекомендации;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Отсутствие желания выполнять обязанности;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Отсутствие дисциплины.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41362" y="468619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14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052" y="1543173"/>
            <a:ext cx="1158240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>
                <a:solidFill>
                  <a:prstClr val="black"/>
                </a:solidFill>
                <a:latin typeface="Arial"/>
                <a:cs typeface="Arial"/>
              </a:rPr>
              <a:t>Специалисты в сфере психологии </a:t>
            </a:r>
            <a:r>
              <a:rPr lang="ru-RU" sz="2800" b="1">
                <a:solidFill>
                  <a:prstClr val="black"/>
                </a:solidFill>
                <a:latin typeface="Arial"/>
                <a:cs typeface="Arial"/>
              </a:rPr>
              <a:t>называют этот </a:t>
            </a:r>
            <a:r>
              <a:rPr lang="ru-RU" sz="2800" b="1">
                <a:solidFill>
                  <a:prstClr val="black"/>
                </a:solidFill>
                <a:latin typeface="Arial"/>
                <a:cs typeface="Arial"/>
              </a:rPr>
              <a:t>возраст получил </a:t>
            </a:r>
            <a:r>
              <a:rPr lang="ru-RU" sz="2800" b="1">
                <a:solidFill>
                  <a:prstClr val="black"/>
                </a:solidFill>
                <a:latin typeface="Arial"/>
                <a:cs typeface="Arial"/>
              </a:rPr>
              <a:t>название «</a:t>
            </a: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нет</a:t>
            </a:r>
            <a:r>
              <a:rPr lang="ru-RU" sz="2800" b="1">
                <a:solidFill>
                  <a:prstClr val="black"/>
                </a:solidFill>
                <a:latin typeface="Arial"/>
                <a:cs typeface="Arial"/>
              </a:rPr>
              <a:t>», так как подростки проявляют следующие особенности поведения:</a:t>
            </a:r>
            <a:endParaRPr/>
          </a:p>
        </p:txBody>
      </p:sp>
      <p:pic>
        <p:nvPicPr>
          <p:cNvPr id="2050" name="Picture 2" descr="https://thumbs.dreamstime.com/b/%D1%8D%D1%81%D0%BA%D0%B8%D0%B7-%D1%80%D0%B5%D0%B1%D1%8F%D1%82-%D1%88%D0%BA%D0%BE%D0%BB%D1%8C%D0%BD%D0%BE%D0%B3%D0%BE-%D0%B2%D0%BE%D0%B7%D1%80%D0%B0%D1%81%D1%82%D0%B0-%D0%B8%D0%B4%D1%8F-%D0%B4%D0%BE%D0%BC%D0%BE%D0%B9-13209297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65601" y="3574473"/>
            <a:ext cx="3810919" cy="29915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b/%D1%8D%D1%81%D0%BA%D0%B8%D0%B7-%D1%80%D0%B5%D0%B1%D1%8F%D1%82-%D1%88%D0%BA%D0%BE%D0%BB%D1%8C%D0%BD%D0%BE%D0%B3%D0%BE-%D0%B2%D0%BE%D0%B7%D1%80%D0%B0%D1%81%D1%82%D0%B0-%D0%B8%D0%B4%D1%8F-%D0%B4%D0%BE%D0%BC%D0%BE%D0%B9-13209297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65601" y="3574473"/>
            <a:ext cx="3810919" cy="299157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1052" y="1670718"/>
            <a:ext cx="11405467" cy="3385460"/>
          </a:xfrm>
        </p:spPr>
        <p:txBody>
          <a:bodyPr>
            <a:noAutofit/>
          </a:bodyPr>
          <a:lstStyle/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Развитие сексуального влечения;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Наличие резких перемен, связанных с эмоциональными состояниями, реакциями и настроением (слабость, регулярная апатия, наличие возбужденности, неуравновешенность);</a:t>
            </a:r>
            <a:endParaRPr/>
          </a:p>
          <a:p>
            <a:pPr lvl="0">
              <a:buFont typeface="Wingdings"/>
              <a:buChar char="§"/>
              <a:defRPr/>
            </a:pPr>
            <a:r>
              <a:rPr lang="ru-RU" sz="2400">
                <a:latin typeface="Arial"/>
                <a:cs typeface="Arial"/>
              </a:rPr>
              <a:t>Наличие угловатости, суетливости, непринужденного и яркого проявления эмоциональной составляющей.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13653" y="200545"/>
            <a:ext cx="526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/>
                <a:cs typeface="Arial"/>
              </a:rPr>
              <a:t>14 – летний возраст</a:t>
            </a:r>
            <a:endParaRPr lang="ru-RU" sz="3200" b="1">
              <a:ln w="190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052" y="1176506"/>
            <a:ext cx="115824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Биологические</a:t>
            </a:r>
            <a:r>
              <a:rPr lang="ru-RU" sz="2800" b="1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2800" b="1">
                <a:solidFill>
                  <a:prstClr val="black"/>
                </a:solidFill>
                <a:latin typeface="Arial"/>
                <a:cs typeface="Arial"/>
              </a:rPr>
              <a:t>трансформации: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71052" y="4110623"/>
            <a:ext cx="7594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Главная потребность</a:t>
            </a:r>
            <a:r>
              <a:rPr lang="ru-RU" sz="2400" b="1">
                <a:latin typeface="Arial"/>
                <a:cs typeface="Arial"/>
              </a:rPr>
              <a:t>, которую испытывают в этом возрастном этапе, это желание добиться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коммуникативного взаимодействия со сверстниками</a:t>
            </a:r>
            <a:r>
              <a:rPr lang="ru-RU" sz="2400" b="1">
                <a:latin typeface="Arial"/>
                <a:cs typeface="Arial"/>
              </a:rPr>
              <a:t>. Общение будет представлять своеобразное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средство познания своей личности</a:t>
            </a:r>
            <a:r>
              <a:rPr lang="ru-RU" sz="2400" b="1">
                <a:latin typeface="Arial"/>
                <a:cs typeface="Arial"/>
              </a:rPr>
              <a:t> через остальных людей.</a:t>
            </a:r>
            <a:endParaRPr lang="ru-RU" sz="2400" b="1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r7-office/2024.3.2.622</Application>
  <DocSecurity>0</DocSecurity>
  <PresentationFormat>Широкоэкранный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подросткового возраста с точки зрения психологии.  Подростковая девиантность</dc:title>
  <dc:subject/>
  <dc:creator>Юлия</dc:creator>
  <cp:keywords/>
  <dc:description/>
  <dc:identifier/>
  <dc:language/>
  <cp:lastModifiedBy>ГАУ ДО СО СШОР Уктусские горы</cp:lastModifiedBy>
  <cp:revision>10</cp:revision>
  <dcterms:created xsi:type="dcterms:W3CDTF">2020-11-10T17:39:42Z</dcterms:created>
  <dcterms:modified xsi:type="dcterms:W3CDTF">2025-05-19T12:38:43Z</dcterms:modified>
  <cp:category/>
  <cp:contentStatus/>
  <cp:version/>
</cp:coreProperties>
</file>